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6" r:id="rId3"/>
  </p:sldMasterIdLst>
  <p:notesMasterIdLst>
    <p:notesMasterId r:id="rId47"/>
  </p:notesMasterIdLst>
  <p:handoutMasterIdLst>
    <p:handoutMasterId r:id="rId48"/>
  </p:handoutMasterIdLst>
  <p:sldIdLst>
    <p:sldId id="256" r:id="rId4"/>
    <p:sldId id="294" r:id="rId5"/>
    <p:sldId id="293" r:id="rId6"/>
    <p:sldId id="404" r:id="rId7"/>
    <p:sldId id="257" r:id="rId8"/>
    <p:sldId id="262" r:id="rId9"/>
    <p:sldId id="343" r:id="rId10"/>
    <p:sldId id="405" r:id="rId11"/>
    <p:sldId id="261" r:id="rId12"/>
    <p:sldId id="345" r:id="rId13"/>
    <p:sldId id="271" r:id="rId14"/>
    <p:sldId id="272" r:id="rId15"/>
    <p:sldId id="273" r:id="rId16"/>
    <p:sldId id="410" r:id="rId17"/>
    <p:sldId id="298" r:id="rId18"/>
    <p:sldId id="297" r:id="rId19"/>
    <p:sldId id="317" r:id="rId20"/>
    <p:sldId id="336" r:id="rId21"/>
    <p:sldId id="258" r:id="rId22"/>
    <p:sldId id="299" r:id="rId23"/>
    <p:sldId id="303" r:id="rId24"/>
    <p:sldId id="290" r:id="rId25"/>
    <p:sldId id="408" r:id="rId26"/>
    <p:sldId id="301" r:id="rId27"/>
    <p:sldId id="264" r:id="rId28"/>
    <p:sldId id="326" r:id="rId29"/>
    <p:sldId id="327" r:id="rId30"/>
    <p:sldId id="325" r:id="rId31"/>
    <p:sldId id="339" r:id="rId32"/>
    <p:sldId id="263" r:id="rId33"/>
    <p:sldId id="331" r:id="rId34"/>
    <p:sldId id="333" r:id="rId35"/>
    <p:sldId id="315" r:id="rId36"/>
    <p:sldId id="334" r:id="rId37"/>
    <p:sldId id="351" r:id="rId38"/>
    <p:sldId id="357" r:id="rId39"/>
    <p:sldId id="359" r:id="rId40"/>
    <p:sldId id="363" r:id="rId41"/>
    <p:sldId id="409" r:id="rId42"/>
    <p:sldId id="309" r:id="rId43"/>
    <p:sldId id="355" r:id="rId44"/>
    <p:sldId id="411" r:id="rId45"/>
    <p:sldId id="291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F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43" autoAdjust="0"/>
  </p:normalViewPr>
  <p:slideViewPr>
    <p:cSldViewPr>
      <p:cViewPr varScale="1">
        <p:scale>
          <a:sx n="105" d="100"/>
          <a:sy n="105" d="100"/>
        </p:scale>
        <p:origin x="13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2D2BD5C3-FDA7-440B-8DFA-6BABD902FF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583FF52-8C6F-47E2-A65D-E7E561B50A4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E371213-019A-4F74-A3D9-AEDE79110857}" type="datetimeFigureOut">
              <a:rPr lang="en-US"/>
              <a:pPr>
                <a:defRPr/>
              </a:pPr>
              <a:t>12/9/2025</a:t>
            </a:fld>
            <a:endParaRPr lang="en-US" dirty="0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B7043074-F1A7-47D3-AACD-9E893FE3B02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8ADBF00B-F046-4F6F-99DD-E8C9991F59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5CA164-3C31-4BCC-9390-4F1847EFC1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A36F0C2-0387-433C-ACC4-908705FD89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8E277BE-EC24-48BE-90D1-CB903CA1AC7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3AE9255-989E-44AB-935A-F5C4F4454A29}" type="datetimeFigureOut">
              <a:rPr lang="en-US"/>
              <a:pPr>
                <a:defRPr/>
              </a:pPr>
              <a:t>12/9/2025</a:t>
            </a:fld>
            <a:endParaRPr lang="en-US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18D11F09-F2BD-495D-F9DB-11AE2477D7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6C6B0DB6-784A-4D06-B889-3297B0EDEE5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0E9B74B5-A0C4-42F9-8074-BFCEAB520E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CD7F8747-ECF8-430B-A651-D9EAEFBD6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5E2FB5-6E65-4CB5-83DD-DD28A765BF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182BC3A-9A47-D134-7EC5-3C266E7A0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53ACD15-4CB4-48E9-1899-97C139246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1F926B9-0277-AEB2-67AC-E3DB252F81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35B3892-2ABD-7186-4118-8A6E7C8DC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26CC3E2-0527-7ED6-467D-8A0C5FFE7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358411F-4DF8-DA48-3FFA-557F4344B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7D70748-B94F-1752-3CCD-841DA95F8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C158FB8-4BE1-F8F1-8D8F-134DB828C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33A9114-A862-1570-9792-E93731388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0D4FB74E-04DE-8071-B72F-D8F9D84B2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6B362DC-1157-38E7-034E-518514B01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9572840-A65B-AF17-5910-6CE1FF75C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E8263F33-320D-C1A0-B7A8-8DC136AF1D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C375A02E-F5F2-86D0-304A-2373DA1FA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6746331-6F1F-0417-4B31-1A49C4A84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7013D0A-313F-E7D0-9D9D-3A18F19A8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85EB3A2-C5AD-CF8C-0480-930CC0F01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B7830604-5254-465F-A6C0-A77E6C589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96A9D024-72F1-A702-DE72-EEB87E591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A82F669E-5DCA-BA22-B45D-E70F5DEF8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6D292FE-053E-B701-73B9-E633479EE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3B34C63-DAF2-593C-86ED-14B2F9BCC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0C14ECC-BA41-18F0-566B-E473AECE9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9517FF6-F9B1-F101-5919-FDC3D7994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4AA01AD-C9AE-65AB-1EF4-CA02B6C7F9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BF3CC64-D828-6F08-D4B8-CB682B2F9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207DD8C-20F4-8494-95AF-8CE52A2ED0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80B3CE6-6396-83FB-0863-19C1DEA65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0EF5F73-5128-97EC-2F0C-A26962636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B99A525-AD3F-AE66-EB57-3843C3F8A2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7249E2E-CAB9-9E8F-4096-2F2116AD0E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536E8DE-CBDA-32AE-2328-E357A6A29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E7BD30D-4689-B28E-3E73-47FFF0E508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1695783-086D-F644-30CC-0DE53DBF2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19141EA-A2A0-14FB-E3C8-8D99FCB1E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3FC46C6-B7F6-0ACC-646F-DE74DB5BA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C82E-1724-ACA3-01BE-7B199BD8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956C4-585F-A1F5-AB93-63A6F830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E6CCB-9BBD-809A-A596-EE1474B2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03FE4-149F-4172-A8A7-BC29682476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58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5291A-9EA1-7D32-F20D-636B67CE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8653F-4B85-38DF-E96C-3CFB45D3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3783B-7A00-411A-9F26-7B16717B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FABF7-F031-432B-9AF9-16F96526D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46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AE60A-2A43-3AA9-F85F-D94E20B6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D36F6-B8DA-C00E-2EC5-707337BD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C8507-0A25-3CD1-BCED-FD307C9C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ADCC8-4790-43E3-9B28-B1980F3AF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65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226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26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44985-B96B-621C-AD41-6EAC995EC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FFBF0-01FD-0765-C309-E72AC267ED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C6FD5-9104-A9E9-1028-1037F7C40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92635-FFA1-4FEA-B289-3D3E185A4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907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519406-2011-1961-4511-2601339B5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A1432C-2EDF-F57F-038A-B8E8C7C4E7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391980-134F-8E7B-1FE8-B91B3D4A0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B0702-3D55-4C0E-9EE5-0A8EA8C45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63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EBE3E-F5FD-4ADC-C9BB-CFA1F450A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6C79D-B821-52C9-8E8D-9C9D784B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8C953-2CDD-BF7B-1ED4-9E854B48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EA296-50AD-457E-AD72-34C2CD29C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76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9635-55C2-8E88-2D10-F58C9E2A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12058-BAC3-E3BF-17BC-7EE2DE58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C15E9-08C9-E62B-C792-1734383C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BDFB6-4B50-4AE8-ABF5-483286EE4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64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70E71-CBAA-CB90-A187-63276940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95F60-F973-577B-DD51-37F55604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AF7DA-25F6-9483-24EE-CEE80D72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8B59B-D5A6-435F-A096-912825A25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51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145D26-F907-EDF3-F99C-0D562B04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9E140-5AF0-602C-9258-8E9F3F5B6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5D97BD-10AE-74BD-DF70-28AC1F7B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7BE2D-4A65-4401-A2B6-C4212B6AC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11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4D204B-AFAA-F345-632E-AEFD8B27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CAE5C-518A-1091-8184-93427F06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CEDAB-BD8D-25F6-EA1A-0A6AF126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2A5CE-BA82-41CB-A776-335C1A873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20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CB3CF-5712-6D75-3077-1F552EB4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5C469-9AB3-68DA-CCD1-2FED6B92D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F5D8-00E5-B495-C8EF-3F86F81F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8D55A-78BE-4214-8392-1B8BE9545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61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19B1A-DC7B-B5DC-E535-93620158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5E6A1-41EB-1ACE-D70B-1FBBEDDA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4496E-622C-843F-25E1-43971E2E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48672-F130-45D0-BCDF-72ECBE707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72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3433A-1541-5E1A-0C9B-9B8EB978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1E4BD-87B1-DBA2-9FD7-6D1585B2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B9BA2-8BDC-0F42-E3FF-25B76E57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275D2-17B8-49FA-9B79-107D10D14C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26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83518E8-17E8-5ED7-EEC3-61B7C22244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76E965D-7047-5B7A-E88D-C491BF8F0F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AFE02-7342-4151-A4A7-2FFD9E1C4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14C4D-30D5-4D87-9AF2-1BF37D096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C88F9-35BF-47D8-B015-06AD268A4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1140446-7155-4858-B0EB-6F6C479B82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 descr="Essex tech decal version 2">
            <a:extLst>
              <a:ext uri="{FF2B5EF4-FFF2-40B4-BE49-F238E27FC236}">
                <a16:creationId xmlns:a16="http://schemas.microsoft.com/office/drawing/2014/main" id="{4657C482-06C1-A8A6-5FC2-AC107B7370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638800"/>
            <a:ext cx="10668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  <p:sldLayoutId id="2147484638" r:id="rId12"/>
    <p:sldLayoutId id="21474846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5A884088-3EFD-4143-9F09-F66D40FBC2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506" name="Rectangle 2" descr="Water droplets">
            <a:extLst>
              <a:ext uri="{FF2B5EF4-FFF2-40B4-BE49-F238E27FC236}">
                <a16:creationId xmlns:a16="http://schemas.microsoft.com/office/drawing/2014/main" id="{54127F52-2EC4-4F33-9F5F-7C6CD8B2DE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2076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Northeast Massachusetts Technical Rescue Team</a:t>
            </a:r>
          </a:p>
        </p:txBody>
      </p:sp>
      <p:sp>
        <p:nvSpPr>
          <p:cNvPr id="21507" name="Subtitle 8" descr="Water droplets">
            <a:extLst>
              <a:ext uri="{FF2B5EF4-FFF2-40B4-BE49-F238E27FC236}">
                <a16:creationId xmlns:a16="http://schemas.microsoft.com/office/drawing/2014/main" id="{5CB50609-6797-4A73-AA02-B257992CB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Team Pic 1 cropped.JPG">
            <a:extLst>
              <a:ext uri="{FF2B5EF4-FFF2-40B4-BE49-F238E27FC236}">
                <a16:creationId xmlns:a16="http://schemas.microsoft.com/office/drawing/2014/main" id="{936D953D-8F2A-4A73-AE71-67D32A18B8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514600"/>
            <a:ext cx="7970339" cy="3124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descr="Water droplets">
            <a:extLst>
              <a:ext uri="{FF2B5EF4-FFF2-40B4-BE49-F238E27FC236}">
                <a16:creationId xmlns:a16="http://schemas.microsoft.com/office/drawing/2014/main" id="{14019F1E-C501-60D1-A979-62991FDE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Why are they kept there?</a:t>
            </a:r>
          </a:p>
        </p:txBody>
      </p:sp>
      <p:sp>
        <p:nvSpPr>
          <p:cNvPr id="16387" name="Rectangle 3" descr="Water droplets">
            <a:extLst>
              <a:ext uri="{FF2B5EF4-FFF2-40B4-BE49-F238E27FC236}">
                <a16:creationId xmlns:a16="http://schemas.microsoft.com/office/drawing/2014/main" id="{CB8A6D41-13A7-C614-2978-FB2BA426251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0" y="1676400"/>
            <a:ext cx="3581400" cy="3048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Lanes of travel.</a:t>
            </a:r>
          </a:p>
          <a:p>
            <a:pPr eaLnBrk="1" hangingPunct="1"/>
            <a:endParaRPr lang="en-US" altLang="en-US" sz="280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Population.</a:t>
            </a:r>
          </a:p>
          <a:p>
            <a:pPr eaLnBrk="1" hangingPunct="1"/>
            <a:endParaRPr lang="en-US" altLang="en-US" sz="280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Community willing to host.</a:t>
            </a:r>
          </a:p>
          <a:p>
            <a:pPr lvl="1" eaLnBrk="1" hangingPunct="1"/>
            <a:endParaRPr lang="en-US" altLang="en-US" sz="2400">
              <a:solidFill>
                <a:srgbClr val="C00000"/>
              </a:solidFill>
            </a:endParaRPr>
          </a:p>
          <a:p>
            <a:pPr lvl="1" eaLnBrk="1" hangingPunct="1"/>
            <a:endParaRPr lang="en-US" altLang="en-US" sz="2400">
              <a:solidFill>
                <a:srgbClr val="C00000"/>
              </a:solidFill>
            </a:endParaRPr>
          </a:p>
        </p:txBody>
      </p:sp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22B92C86-D43A-42F8-9EFD-CA3679A1CC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500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45" name="Content Placeholder 6" descr="NEMTRT MAP 2018.png">
            <a:extLst>
              <a:ext uri="{FF2B5EF4-FFF2-40B4-BE49-F238E27FC236}">
                <a16:creationId xmlns:a16="http://schemas.microsoft.com/office/drawing/2014/main" id="{059CD7D6-9C1E-E8A5-4BFC-BB64A9694D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5051425" cy="3581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 descr="maps_ma_essex">
            <a:extLst>
              <a:ext uri="{FF2B5EF4-FFF2-40B4-BE49-F238E27FC236}">
                <a16:creationId xmlns:a16="http://schemas.microsoft.com/office/drawing/2014/main" id="{663B4F06-1E36-5B11-D925-6F3A4C0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r="16280"/>
          <a:stretch>
            <a:fillRect/>
          </a:stretch>
        </p:blipFill>
        <p:spPr bwMode="auto">
          <a:xfrm>
            <a:off x="4038600" y="1524000"/>
            <a:ext cx="48768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 descr="Water droplets">
            <a:extLst>
              <a:ext uri="{FF2B5EF4-FFF2-40B4-BE49-F238E27FC236}">
                <a16:creationId xmlns:a16="http://schemas.microsoft.com/office/drawing/2014/main" id="{E665BDDC-D29F-BB06-C1B7-F104DA5B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Squad 1</a:t>
            </a:r>
          </a:p>
        </p:txBody>
      </p:sp>
      <p:sp>
        <p:nvSpPr>
          <p:cNvPr id="51204" name="Rectangle 3" descr="Water droplets">
            <a:extLst>
              <a:ext uri="{FF2B5EF4-FFF2-40B4-BE49-F238E27FC236}">
                <a16:creationId xmlns:a16="http://schemas.microsoft.com/office/drawing/2014/main" id="{CF1D59FD-1ABA-425F-9F6A-8FCF28AB74D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048000" cy="4838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Amesbury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Georgetown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Haverhill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Lawrence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Merrimac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Methuen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Newburyport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Rowley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Salisbury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West Newbury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/>
              <a:t>Newbury</a:t>
            </a:r>
            <a:endParaRPr lang="en-US"/>
          </a:p>
        </p:txBody>
      </p:sp>
      <p:sp>
        <p:nvSpPr>
          <p:cNvPr id="37893" name="Oval 8">
            <a:extLst>
              <a:ext uri="{FF2B5EF4-FFF2-40B4-BE49-F238E27FC236}">
                <a16:creationId xmlns:a16="http://schemas.microsoft.com/office/drawing/2014/main" id="{7CD425D4-C425-B2ED-19EE-7D219807A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524000"/>
            <a:ext cx="4114800" cy="2362200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" name="Picture 5" descr="NEMTRT.jpg">
            <a:extLst>
              <a:ext uri="{FF2B5EF4-FFF2-40B4-BE49-F238E27FC236}">
                <a16:creationId xmlns:a16="http://schemas.microsoft.com/office/drawing/2014/main" id="{7A10F08E-63C8-4D6C-9B7F-CD50B4916F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descr="Water droplets">
            <a:extLst>
              <a:ext uri="{FF2B5EF4-FFF2-40B4-BE49-F238E27FC236}">
                <a16:creationId xmlns:a16="http://schemas.microsoft.com/office/drawing/2014/main" id="{76021CA6-B66C-3B43-D36D-0095E168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Squad 2</a:t>
            </a:r>
          </a:p>
        </p:txBody>
      </p:sp>
      <p:sp>
        <p:nvSpPr>
          <p:cNvPr id="52227" name="Rectangle 3" descr="Water droplets">
            <a:extLst>
              <a:ext uri="{FF2B5EF4-FFF2-40B4-BE49-F238E27FC236}">
                <a16:creationId xmlns:a16="http://schemas.microsoft.com/office/drawing/2014/main" id="{CA2E8AF4-C655-4C59-99A3-4F50CD9A5E6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2895600" cy="44132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Andover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Boxford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Chelmsford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Lynn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Lynnfield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Middleton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Nahant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North Andover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North Reading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Reading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Saugus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Swampscott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Wakefield</a:t>
            </a:r>
          </a:p>
        </p:txBody>
      </p:sp>
      <p:pic>
        <p:nvPicPr>
          <p:cNvPr id="39940" name="Picture 6" descr="maps_ma_essex">
            <a:extLst>
              <a:ext uri="{FF2B5EF4-FFF2-40B4-BE49-F238E27FC236}">
                <a16:creationId xmlns:a16="http://schemas.microsoft.com/office/drawing/2014/main" id="{165EF41F-052E-E07A-9249-9C97F277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16513"/>
          <a:stretch>
            <a:fillRect/>
          </a:stretch>
        </p:blipFill>
        <p:spPr bwMode="auto">
          <a:xfrm>
            <a:off x="3657600" y="1524000"/>
            <a:ext cx="52578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>
            <a:extLst>
              <a:ext uri="{FF2B5EF4-FFF2-40B4-BE49-F238E27FC236}">
                <a16:creationId xmlns:a16="http://schemas.microsoft.com/office/drawing/2014/main" id="{367144E2-FF6D-D659-857A-C2D6EDB01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743200"/>
            <a:ext cx="2590800" cy="3733800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" name="Picture 5" descr="NEMTRT.jpg">
            <a:extLst>
              <a:ext uri="{FF2B5EF4-FFF2-40B4-BE49-F238E27FC236}">
                <a16:creationId xmlns:a16="http://schemas.microsoft.com/office/drawing/2014/main" id="{4939E94C-6D91-4961-99EB-E832A76717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descr="Water droplets">
            <a:extLst>
              <a:ext uri="{FF2B5EF4-FFF2-40B4-BE49-F238E27FC236}">
                <a16:creationId xmlns:a16="http://schemas.microsoft.com/office/drawing/2014/main" id="{5F77717D-A717-1BB8-BD1A-BA1999F6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Squad 3</a:t>
            </a:r>
          </a:p>
        </p:txBody>
      </p:sp>
      <p:sp>
        <p:nvSpPr>
          <p:cNvPr id="53251" name="Rectangle 3" descr="Water droplets">
            <a:extLst>
              <a:ext uri="{FF2B5EF4-FFF2-40B4-BE49-F238E27FC236}">
                <a16:creationId xmlns:a16="http://schemas.microsoft.com/office/drawing/2014/main" id="{40DCE0B0-EBB7-454B-BBC6-D8F87A3E64B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2209800" cy="43862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Beverly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Danvers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Essex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Gloucester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Hamilton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Ipswich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Manchester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Marblehead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Melrose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Peabody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Rockport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Salem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Topsfield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/>
              <a:t>Wenham</a:t>
            </a:r>
          </a:p>
        </p:txBody>
      </p:sp>
      <p:pic>
        <p:nvPicPr>
          <p:cNvPr id="41988" name="Picture 6" descr="maps_ma_essex">
            <a:extLst>
              <a:ext uri="{FF2B5EF4-FFF2-40B4-BE49-F238E27FC236}">
                <a16:creationId xmlns:a16="http://schemas.microsoft.com/office/drawing/2014/main" id="{8B0B7CA9-6D4C-DB6B-A35D-6DB295DB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16513"/>
          <a:stretch>
            <a:fillRect/>
          </a:stretch>
        </p:blipFill>
        <p:spPr bwMode="auto">
          <a:xfrm>
            <a:off x="3505200" y="1524000"/>
            <a:ext cx="52578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Oval 7">
            <a:extLst>
              <a:ext uri="{FF2B5EF4-FFF2-40B4-BE49-F238E27FC236}">
                <a16:creationId xmlns:a16="http://schemas.microsoft.com/office/drawing/2014/main" id="{CE0C6814-BB12-6A94-E90F-E75425496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352800"/>
            <a:ext cx="3886200" cy="2895600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" name="Picture 5" descr="NEMTRT.jpg">
            <a:extLst>
              <a:ext uri="{FF2B5EF4-FFF2-40B4-BE49-F238E27FC236}">
                <a16:creationId xmlns:a16="http://schemas.microsoft.com/office/drawing/2014/main" id="{C1E200F0-5FDD-4E69-BEC5-1D3CBF47937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22B92C86-D43A-42F8-9EFD-CA3679A1CC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500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4035" name="Text Placeholder 3">
            <a:extLst>
              <a:ext uri="{FF2B5EF4-FFF2-40B4-BE49-F238E27FC236}">
                <a16:creationId xmlns:a16="http://schemas.microsoft.com/office/drawing/2014/main" id="{A65CA983-1F38-5786-391A-FBF7F9CF697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8787F92-0D6C-4979-8A09-86F1551DB195}"/>
              </a:ext>
            </a:extLst>
          </p:cNvPr>
          <p:cNvGraphicFramePr>
            <a:graphicFrameLocks noGrp="1"/>
          </p:cNvGraphicFramePr>
          <p:nvPr/>
        </p:nvGraphicFramePr>
        <p:xfrm>
          <a:off x="107950" y="98425"/>
          <a:ext cx="8883651" cy="6683378"/>
        </p:xfrm>
        <a:graphic>
          <a:graphicData uri="http://schemas.openxmlformats.org/drawingml/2006/table">
            <a:tbl>
              <a:tblPr firstRow="1" firstCol="1" bandRow="1"/>
              <a:tblGrid>
                <a:gridCol w="1221672">
                  <a:extLst>
                    <a:ext uri="{9D8B030D-6E8A-4147-A177-3AD203B41FA5}">
                      <a16:colId xmlns:a16="http://schemas.microsoft.com/office/drawing/2014/main" val="3795870328"/>
                    </a:ext>
                  </a:extLst>
                </a:gridCol>
                <a:gridCol w="931120">
                  <a:extLst>
                    <a:ext uri="{9D8B030D-6E8A-4147-A177-3AD203B41FA5}">
                      <a16:colId xmlns:a16="http://schemas.microsoft.com/office/drawing/2014/main" val="3595919903"/>
                    </a:ext>
                  </a:extLst>
                </a:gridCol>
                <a:gridCol w="946927">
                  <a:extLst>
                    <a:ext uri="{9D8B030D-6E8A-4147-A177-3AD203B41FA5}">
                      <a16:colId xmlns:a16="http://schemas.microsoft.com/office/drawing/2014/main" val="1111519830"/>
                    </a:ext>
                  </a:extLst>
                </a:gridCol>
                <a:gridCol w="1190811">
                  <a:extLst>
                    <a:ext uri="{9D8B030D-6E8A-4147-A177-3AD203B41FA5}">
                      <a16:colId xmlns:a16="http://schemas.microsoft.com/office/drawing/2014/main" val="2352676431"/>
                    </a:ext>
                  </a:extLst>
                </a:gridCol>
                <a:gridCol w="855094">
                  <a:extLst>
                    <a:ext uri="{9D8B030D-6E8A-4147-A177-3AD203B41FA5}">
                      <a16:colId xmlns:a16="http://schemas.microsoft.com/office/drawing/2014/main" val="2398788901"/>
                    </a:ext>
                  </a:extLst>
                </a:gridCol>
                <a:gridCol w="876924">
                  <a:extLst>
                    <a:ext uri="{9D8B030D-6E8A-4147-A177-3AD203B41FA5}">
                      <a16:colId xmlns:a16="http://schemas.microsoft.com/office/drawing/2014/main" val="1700868983"/>
                    </a:ext>
                  </a:extLst>
                </a:gridCol>
                <a:gridCol w="1120053">
                  <a:extLst>
                    <a:ext uri="{9D8B030D-6E8A-4147-A177-3AD203B41FA5}">
                      <a16:colId xmlns:a16="http://schemas.microsoft.com/office/drawing/2014/main" val="4189266710"/>
                    </a:ext>
                  </a:extLst>
                </a:gridCol>
                <a:gridCol w="855094">
                  <a:extLst>
                    <a:ext uri="{9D8B030D-6E8A-4147-A177-3AD203B41FA5}">
                      <a16:colId xmlns:a16="http://schemas.microsoft.com/office/drawing/2014/main" val="1012805354"/>
                    </a:ext>
                  </a:extLst>
                </a:gridCol>
                <a:gridCol w="885956">
                  <a:extLst>
                    <a:ext uri="{9D8B030D-6E8A-4147-A177-3AD203B41FA5}">
                      <a16:colId xmlns:a16="http://schemas.microsoft.com/office/drawing/2014/main" val="1406122007"/>
                    </a:ext>
                  </a:extLst>
                </a:gridCol>
              </a:tblGrid>
              <a:tr h="228592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NORTHEAST MASSACHUSETTS / NERAC COMMUNITIES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201239"/>
                  </a:ext>
                </a:extLst>
              </a:tr>
              <a:tr h="297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District 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District 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District 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960124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Amesbury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Andover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Beverly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235304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Georgetown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Boxford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Danvers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624930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Groveland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Lynn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Essex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635236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Haverhill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Lynnfield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Gloucester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2566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Lawrence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Middleton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Hamilton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283912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Merrimac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Nahant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Ipswich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93261"/>
                  </a:ext>
                </a:extLst>
              </a:tr>
              <a:tr h="179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Methuen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 Andover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Manchester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035416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Newbury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 Reading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Marblehead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436220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Newburyport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Reading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Peabody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54646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Rowley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Saugus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Rockport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15317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Salisbury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Swampscott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733414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 Newbury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Wakefield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Topsfield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831025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Wenham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803130"/>
                  </a:ext>
                </a:extLst>
              </a:tr>
              <a:tr h="196251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 NERAC COMMUNITIES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677656"/>
                  </a:ext>
                </a:extLst>
              </a:tr>
              <a:tr h="2606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686210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Sherborn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6111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Arlington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Holliston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Shirley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675404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Ashby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Hopkington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Stoneham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187727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Ashland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Hudson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Stow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255617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Ayer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Lexington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Sudbury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09993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Bedford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Lincoln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Tewksbury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98755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Belmont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Littleton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Townsend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62811"/>
                  </a:ext>
                </a:extLst>
              </a:tr>
              <a:tr h="221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Billerica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Lowell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Tyngsborough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052266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Boxborough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Malden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Waltham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223566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Burlington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Marlborough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Watertown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941623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Carlisle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Maynard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Wayland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744616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Chelmsford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Medford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Westford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182023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Concord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Melrose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590540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Dracut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Natick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Wilmington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619344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Dunstable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Newton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Winchester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520675"/>
                  </a:ext>
                </a:extLst>
              </a:tr>
              <a:tr h="196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Framingham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Pepperell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Woburn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46" marR="482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3127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descr="Water droplets">
            <a:extLst>
              <a:ext uri="{FF2B5EF4-FFF2-40B4-BE49-F238E27FC236}">
                <a16:creationId xmlns:a16="http://schemas.microsoft.com/office/drawing/2014/main" id="{33E520BB-FAA9-C0B5-372F-F84AB34C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Where do we fit into your incident?</a:t>
            </a:r>
          </a:p>
        </p:txBody>
      </p:sp>
      <p:sp>
        <p:nvSpPr>
          <p:cNvPr id="46083" name="Rectangle 3" descr="Water droplets">
            <a:extLst>
              <a:ext uri="{FF2B5EF4-FFF2-40B4-BE49-F238E27FC236}">
                <a16:creationId xmlns:a16="http://schemas.microsoft.com/office/drawing/2014/main" id="{73CD181F-87A3-3C38-6A3E-B6BFE61C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9624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We are a resource for your Department.</a:t>
            </a:r>
          </a:p>
          <a:p>
            <a:pPr eaLnBrk="1" hangingPunct="1"/>
            <a:endParaRPr lang="en-US" altLang="en-US" sz="280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We work within your Incident Command System</a:t>
            </a:r>
          </a:p>
          <a:p>
            <a:pPr eaLnBrk="1" hangingPunct="1"/>
            <a:endParaRPr lang="en-US" altLang="en-US" sz="280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Require your Company Officers to identify the 	need and </a:t>
            </a:r>
            <a:r>
              <a:rPr lang="en-US" altLang="en-US" sz="2800" u="sng"/>
              <a:t>Make the Call</a:t>
            </a:r>
            <a:r>
              <a:rPr lang="en-US" altLang="en-US" sz="280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BAA78F78-80EA-4661-AD91-2FC3DA5916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5" descr="Water droplets">
            <a:extLst>
              <a:ext uri="{FF2B5EF4-FFF2-40B4-BE49-F238E27FC236}">
                <a16:creationId xmlns:a16="http://schemas.microsoft.com/office/drawing/2014/main" id="{03A1526B-A35B-CEB6-0089-1DBE69C34E5D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392238" y="157163"/>
          <a:ext cx="5064125" cy="654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120000" imgH="7920000" progId="AcroExch.Document.DC">
                  <p:embed/>
                </p:oleObj>
              </mc:Choice>
              <mc:Fallback>
                <p:oleObj name="Acrobat Document" r:id="rId2" imgW="6120000" imgH="7920000" progId="AcroExch.Document.DC">
                  <p:embed/>
                  <p:pic>
                    <p:nvPicPr>
                      <p:cNvPr id="0" name="Object 5" descr="Water droplets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60" t="6024" r="7921" b="1205"/>
                      <a:stretch>
                        <a:fillRect/>
                      </a:stretch>
                    </p:blipFill>
                    <p:spPr bwMode="auto">
                      <a:xfrm>
                        <a:off x="1392238" y="157163"/>
                        <a:ext cx="5064125" cy="654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 r:embed="rId4">
                                <a:alphaModFix amt="50000"/>
                              </a:blip>
                              <a:srcRect l="3960" t="6024" r="7921" b="1205"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AutoShape 5">
            <a:extLst>
              <a:ext uri="{FF2B5EF4-FFF2-40B4-BE49-F238E27FC236}">
                <a16:creationId xmlns:a16="http://schemas.microsoft.com/office/drawing/2014/main" id="{664EBB34-7D78-47D5-9F24-71E60A054926}"/>
              </a:ext>
            </a:extLst>
          </p:cNvPr>
          <p:cNvSpPr>
            <a:spLocks/>
          </p:cNvSpPr>
          <p:nvPr/>
        </p:nvSpPr>
        <p:spPr bwMode="auto">
          <a:xfrm>
            <a:off x="6858000" y="609600"/>
            <a:ext cx="1905000" cy="800100"/>
          </a:xfrm>
          <a:prstGeom prst="borderCallout1">
            <a:avLst>
              <a:gd name="adj1" fmla="val 14287"/>
              <a:gd name="adj2" fmla="val -4000"/>
              <a:gd name="adj3" fmla="val -9523"/>
              <a:gd name="adj4" fmla="val -132000"/>
            </a:avLst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 type="diamond" w="med" len="med"/>
            <a:tailEnd type="stealth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Your Department</a:t>
            </a:r>
          </a:p>
        </p:txBody>
      </p:sp>
      <p:sp>
        <p:nvSpPr>
          <p:cNvPr id="1030" name="Text Box 6">
            <a:extLst>
              <a:ext uri="{FF2B5EF4-FFF2-40B4-BE49-F238E27FC236}">
                <a16:creationId xmlns:a16="http://schemas.microsoft.com/office/drawing/2014/main" id="{C7470417-C0DE-4D66-8C96-C99C93E4A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715000"/>
            <a:ext cx="3276600" cy="457200"/>
          </a:xfrm>
          <a:prstGeom prst="rect">
            <a:avLst/>
          </a:prstGeom>
          <a:solidFill>
            <a:srgbClr val="00CCFF">
              <a:alpha val="67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rPr>
              <a:t>You maintain control!</a:t>
            </a:r>
          </a:p>
        </p:txBody>
      </p:sp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1E9E315E-7B37-4206-ADDC-EB21266B9A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descr="Water droplets">
            <a:extLst>
              <a:ext uri="{FF2B5EF4-FFF2-40B4-BE49-F238E27FC236}">
                <a16:creationId xmlns:a16="http://schemas.microsoft.com/office/drawing/2014/main" id="{06666FD4-98F8-6372-631A-AC6FED92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Are We Activated?</a:t>
            </a:r>
          </a:p>
        </p:txBody>
      </p:sp>
      <p:sp>
        <p:nvSpPr>
          <p:cNvPr id="48131" name="Rectangle 3" descr="Water droplets">
            <a:extLst>
              <a:ext uri="{FF2B5EF4-FFF2-40B4-BE49-F238E27FC236}">
                <a16:creationId xmlns:a16="http://schemas.microsoft.com/office/drawing/2014/main" id="{96E853DE-3239-F196-EF08-F458EE7F8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303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Contact either Fire District control points</a:t>
            </a:r>
          </a:p>
          <a:p>
            <a:pPr eaLnBrk="1" hangingPunct="1"/>
            <a:endParaRPr lang="en-US" altLang="en-US" dirty="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District 5 Control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(978) 922-2424</a:t>
            </a:r>
          </a:p>
          <a:p>
            <a:pPr eaLnBrk="1" hangingPunct="1"/>
            <a:endParaRPr lang="en-US" altLang="en-US" dirty="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District 15 Control</a:t>
            </a:r>
          </a:p>
          <a:p>
            <a:pPr lvl="1" eaLnBrk="1" hangingPunct="1">
              <a:buFontTx/>
              <a:buNone/>
            </a:pPr>
            <a:r>
              <a:rPr lang="en-US" altLang="en-US" dirty="0"/>
              <a:t>(978) 475-1281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FB65968A-98F2-400A-86E1-D60FED8E11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descr="Water droplets">
            <a:extLst>
              <a:ext uri="{FF2B5EF4-FFF2-40B4-BE49-F238E27FC236}">
                <a16:creationId xmlns:a16="http://schemas.microsoft.com/office/drawing/2014/main" id="{45196A8D-BC73-767F-3B4D-9271100B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Our Response</a:t>
            </a:r>
          </a:p>
        </p:txBody>
      </p:sp>
      <p:sp>
        <p:nvSpPr>
          <p:cNvPr id="147459" name="Rectangle 3" descr="Water droplets">
            <a:extLst>
              <a:ext uri="{FF2B5EF4-FFF2-40B4-BE49-F238E27FC236}">
                <a16:creationId xmlns:a16="http://schemas.microsoft.com/office/drawing/2014/main" id="{C203477D-24CB-B5F1-3999-6ED874FF7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93077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Two Squads are dispatched </a:t>
            </a:r>
          </a:p>
          <a:p>
            <a:pPr lvl="1" eaLnBrk="1" hangingPunct="1"/>
            <a:r>
              <a:rPr lang="en-US" altLang="en-US"/>
              <a:t>Rope &amp; Confined Space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Three Squads are dispatched</a:t>
            </a:r>
          </a:p>
          <a:p>
            <a:pPr lvl="1" eaLnBrk="1" hangingPunct="1"/>
            <a:r>
              <a:rPr lang="en-US" altLang="en-US"/>
              <a:t>Trench &amp; Structural Collapse 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Up to 15 members per Squad</a:t>
            </a:r>
          </a:p>
          <a:p>
            <a:pPr lvl="1" eaLnBrk="1" hangingPunct="1"/>
            <a:r>
              <a:rPr lang="en-US" altLang="en-US"/>
              <a:t>We will check response numbers and request additional team members if needed.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Each Squad come with Equipment Vehicle</a:t>
            </a:r>
          </a:p>
          <a:p>
            <a:pPr lvl="1" eaLnBrk="1" hangingPunct="1"/>
            <a:r>
              <a:rPr lang="en-US" altLang="en-US"/>
              <a:t>Logistics Trailer if needed at the Incident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97B4FE69-8772-4F21-8579-E875232803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descr="Water droplets">
            <a:extLst>
              <a:ext uri="{FF2B5EF4-FFF2-40B4-BE49-F238E27FC236}">
                <a16:creationId xmlns:a16="http://schemas.microsoft.com/office/drawing/2014/main" id="{53A5568E-6FC8-F868-FA46-83C64EC7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we trained for?</a:t>
            </a:r>
          </a:p>
        </p:txBody>
      </p:sp>
      <p:sp>
        <p:nvSpPr>
          <p:cNvPr id="50179" name="Rectangle 3" descr="Water droplets">
            <a:extLst>
              <a:ext uri="{FF2B5EF4-FFF2-40B4-BE49-F238E27FC236}">
                <a16:creationId xmlns:a16="http://schemas.microsoft.com/office/drawing/2014/main" id="{7B1207E4-9881-748E-F304-174E3CEEB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3276600"/>
            <a:ext cx="3276600" cy="584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Rope Rescue</a:t>
            </a:r>
          </a:p>
        </p:txBody>
      </p:sp>
      <p:pic>
        <p:nvPicPr>
          <p:cNvPr id="50180" name="Picture 5" descr="ECTRT Rope Rescue 5-5-10 044.jpg">
            <a:extLst>
              <a:ext uri="{FF2B5EF4-FFF2-40B4-BE49-F238E27FC236}">
                <a16:creationId xmlns:a16="http://schemas.microsoft.com/office/drawing/2014/main" id="{AE1117C9-EF16-E351-F30D-63BAB878E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29718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647B47F1-BDF6-4EF9-AC9E-298B24378B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 descr="Water droplets">
            <a:extLst>
              <a:ext uri="{FF2B5EF4-FFF2-40B4-BE49-F238E27FC236}">
                <a16:creationId xmlns:a16="http://schemas.microsoft.com/office/drawing/2014/main" id="{04232EB6-D3E7-4849-9DFD-E1962DAD31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95600"/>
            <a:ext cx="6400800" cy="21336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rgbClr val="C00000"/>
                </a:solidFill>
              </a:rPr>
              <a:t>Why do we need it?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4400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rgbClr val="C00000"/>
                </a:solidFill>
              </a:rPr>
              <a:t>Where did it come from?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CB764E74-43A0-4443-8E1D-774A44B499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ctangle 2" descr="Water droplets">
            <a:extLst>
              <a:ext uri="{FF2B5EF4-FFF2-40B4-BE49-F238E27FC236}">
                <a16:creationId xmlns:a16="http://schemas.microsoft.com/office/drawing/2014/main" id="{FB12B3DF-8CD2-477E-B2CD-841E4BE93706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28600"/>
            <a:ext cx="7772400" cy="20764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Northeast Massachusetts Technical Rescue Team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descr="Water droplets">
            <a:extLst>
              <a:ext uri="{FF2B5EF4-FFF2-40B4-BE49-F238E27FC236}">
                <a16:creationId xmlns:a16="http://schemas.microsoft.com/office/drawing/2014/main" id="{B5EC9447-2076-DBC3-3AB8-AF6F170C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2 types of rope rescue incidents</a:t>
            </a:r>
          </a:p>
        </p:txBody>
      </p:sp>
      <p:sp>
        <p:nvSpPr>
          <p:cNvPr id="52227" name="Rectangle 3" descr="Water droplets">
            <a:extLst>
              <a:ext uri="{FF2B5EF4-FFF2-40B4-BE49-F238E27FC236}">
                <a16:creationId xmlns:a16="http://schemas.microsoft.com/office/drawing/2014/main" id="{0F44A938-C2CF-E069-A93B-A88B2D83C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438400"/>
            <a:ext cx="5486400" cy="233203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High-angle rope rescue</a:t>
            </a:r>
          </a:p>
          <a:p>
            <a:pPr eaLnBrk="1" hangingPunct="1"/>
            <a:endParaRPr lang="en-US" altLang="en-US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Low-angle rope rescue</a:t>
            </a:r>
          </a:p>
          <a:p>
            <a:pPr eaLnBrk="1" hangingPunct="1">
              <a:buFontTx/>
              <a:buNone/>
            </a:pPr>
            <a:endParaRPr lang="en-US" altLang="en-US">
              <a:solidFill>
                <a:srgbClr val="C00000"/>
              </a:solidFill>
            </a:endParaRP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B0F65C9B-13DC-4118-ACDB-DEDD304156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descr="Water droplets">
            <a:extLst>
              <a:ext uri="{FF2B5EF4-FFF2-40B4-BE49-F238E27FC236}">
                <a16:creationId xmlns:a16="http://schemas.microsoft.com/office/drawing/2014/main" id="{1C5FF4DC-4E24-07B4-FB4C-C9D861AB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High-angle Rope Rescue</a:t>
            </a:r>
          </a:p>
        </p:txBody>
      </p:sp>
      <p:sp>
        <p:nvSpPr>
          <p:cNvPr id="59395" name="Rectangle 3" descr="Water droplets">
            <a:extLst>
              <a:ext uri="{FF2B5EF4-FFF2-40B4-BE49-F238E27FC236}">
                <a16:creationId xmlns:a16="http://schemas.microsoft.com/office/drawing/2014/main" id="{BFCDF36C-68D1-4F28-B225-8A4515A0EF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8229600" cy="27225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Tall buildings, towers, &gt;45 degree embankments / cliffs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May also be confined space operation utilizing high-angle rope rescue skills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0615F5E5-B326-4289-975D-C1EE26D3A1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ocuments\Fire department Stuff\Essex County\Team Pics\5-4-10 Rope\IMG_4699.JPG">
            <a:extLst>
              <a:ext uri="{FF2B5EF4-FFF2-40B4-BE49-F238E27FC236}">
                <a16:creationId xmlns:a16="http://schemas.microsoft.com/office/drawing/2014/main" id="{9D9AB98C-8AD0-B905-E57E-FE313D74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2B7FB14E-3CF8-8286-3906-E3C07BFE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6323" name="Content Placeholder 3" descr="KIMG0941.JPG">
            <a:extLst>
              <a:ext uri="{FF2B5EF4-FFF2-40B4-BE49-F238E27FC236}">
                <a16:creationId xmlns:a16="http://schemas.microsoft.com/office/drawing/2014/main" id="{AD5AA76E-E3EF-1282-F62E-AF832A48FB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609600"/>
            <a:ext cx="8763000" cy="56388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descr="Water droplets">
            <a:extLst>
              <a:ext uri="{FF2B5EF4-FFF2-40B4-BE49-F238E27FC236}">
                <a16:creationId xmlns:a16="http://schemas.microsoft.com/office/drawing/2014/main" id="{5A936315-A16D-81CF-46E9-C166156F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Low-angle Rope Rescue</a:t>
            </a:r>
          </a:p>
        </p:txBody>
      </p:sp>
      <p:sp>
        <p:nvSpPr>
          <p:cNvPr id="62467" name="Rectangle 3" descr="Water droplets">
            <a:extLst>
              <a:ext uri="{FF2B5EF4-FFF2-40B4-BE49-F238E27FC236}">
                <a16:creationId xmlns:a16="http://schemas.microsoft.com/office/drawing/2014/main" id="{5AF54353-E7FB-4B88-B94F-0919B8F473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890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Incidents where slope of ground is 45 degrees or less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Ice covered surfaces (highway embankments)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Loose ground material covered slope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9574D5BB-D431-446B-A618-4C4CE0FCC3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descr="Water droplets">
            <a:extLst>
              <a:ext uri="{FF2B5EF4-FFF2-40B4-BE49-F238E27FC236}">
                <a16:creationId xmlns:a16="http://schemas.microsoft.com/office/drawing/2014/main" id="{2B355009-4966-8200-1D08-ACB1D577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we trained for?</a:t>
            </a:r>
          </a:p>
        </p:txBody>
      </p:sp>
      <p:sp>
        <p:nvSpPr>
          <p:cNvPr id="58371" name="Rectangle 3" descr="Water droplets">
            <a:extLst>
              <a:ext uri="{FF2B5EF4-FFF2-40B4-BE49-F238E27FC236}">
                <a16:creationId xmlns:a16="http://schemas.microsoft.com/office/drawing/2014/main" id="{5CA971A2-59DF-1581-9CF0-9B4CBA57B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524000"/>
            <a:ext cx="3581400" cy="584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Confined Space</a:t>
            </a:r>
          </a:p>
        </p:txBody>
      </p:sp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4B6BD8F1-9D30-4AA4-B5BB-EA62A5C8DE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8373" name="Picture 6" descr="https://lh3.googleusercontent.com/DSOwbp9XV0hy3DVXjuGMrndRRuBjDSTw1cpQYKPP1l0rvApVdHqgVXZMqC6qKrixS-v6_W3dIXRtxgorJS2w0asG4634jjHMWvOq1hUkX3yXxQ1d98OTzm1Gak1l8F6dD_z4eAX8uUDvOYMGN41zKxcSLBz5LVQAMSlP2MGtYCWfM9T6SSiqPcr4RY7u1DVBS-4NvPLUJ9159lqw5vM2OS9kOZZp3evINY2AszMNvpkJBD-Cxl_150WEuogT78yckCcASMcP7VziLew342IYCNoUcoG-XIm_WNhWryZiDIOjrpptIucffKNSf7wEIVACXA8oz3GBeo7F-ZC_5u4uuRQmRpQDIAU_Gjj9zn5jfPWL8N2yc9SDvq-vIPho9mmasBSmnhCX1Rt7yItcWrJOXK1p7D0Pbny1eJkdN85TuMpIQq1tVAPVKa6cOOsE103EfKNkR6yIp7jm2xFm5Wo8DM0ZXBAdeDVS4JVYuRs5TV8mu3EhmX6BOho_PZQ4_bstfELVW8tTkUM75cgX19HxvIMK2U8r_kczfkKVJEywbRcUhbSy7o6GHsuidYj5--77NEVU=w1223-h917-no">
            <a:extLst>
              <a:ext uri="{FF2B5EF4-FFF2-40B4-BE49-F238E27FC236}">
                <a16:creationId xmlns:a16="http://schemas.microsoft.com/office/drawing/2014/main" id="{36E0FC76-2B21-7A97-A0D7-11EA0640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6096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 descr="Water droplets">
            <a:extLst>
              <a:ext uri="{FF2B5EF4-FFF2-40B4-BE49-F238E27FC236}">
                <a16:creationId xmlns:a16="http://schemas.microsoft.com/office/drawing/2014/main" id="{180B29B4-52DA-FE6A-EE12-6608BDB068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OSHA 29 CFR 1910.146</a:t>
            </a:r>
          </a:p>
        </p:txBody>
      </p:sp>
      <p:sp>
        <p:nvSpPr>
          <p:cNvPr id="76803" name="Rectangle 5" descr="Water droplets">
            <a:extLst>
              <a:ext uri="{FF2B5EF4-FFF2-40B4-BE49-F238E27FC236}">
                <a16:creationId xmlns:a16="http://schemas.microsoft.com/office/drawing/2014/main" id="{583C41AC-B4E3-412B-9B9A-69A07DD302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5794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Confined space regulations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D9B5D571-9D55-49E3-BF32-85C8FBAE71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descr="Water droplets">
            <a:extLst>
              <a:ext uri="{FF2B5EF4-FFF2-40B4-BE49-F238E27FC236}">
                <a16:creationId xmlns:a16="http://schemas.microsoft.com/office/drawing/2014/main" id="{EB06A16D-A6ED-E9D4-66AB-45EEE07B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“Rescue Service”</a:t>
            </a:r>
          </a:p>
        </p:txBody>
      </p:sp>
      <p:sp>
        <p:nvSpPr>
          <p:cNvPr id="137219" name="Rectangle 3" descr="Water droplets">
            <a:extLst>
              <a:ext uri="{FF2B5EF4-FFF2-40B4-BE49-F238E27FC236}">
                <a16:creationId xmlns:a16="http://schemas.microsoft.com/office/drawing/2014/main" id="{CD3E8F5A-7597-4B39-81D1-66CECD757D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403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“the personnel designated to rescue employees from permit spaces.”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Who does the private sector list???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Usually, the Fire Department!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AEF5677D-9415-4B05-9604-8A6D3615DB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descr="Water droplets">
            <a:extLst>
              <a:ext uri="{FF2B5EF4-FFF2-40B4-BE49-F238E27FC236}">
                <a16:creationId xmlns:a16="http://schemas.microsoft.com/office/drawing/2014/main" id="{E66F35D3-479F-4425-F7AF-184EE087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FACT</a:t>
            </a:r>
          </a:p>
        </p:txBody>
      </p:sp>
      <p:sp>
        <p:nvSpPr>
          <p:cNvPr id="62467" name="Rectangle 3" descr="Water droplets">
            <a:extLst>
              <a:ext uri="{FF2B5EF4-FFF2-40B4-BE49-F238E27FC236}">
                <a16:creationId xmlns:a16="http://schemas.microsoft.com/office/drawing/2014/main" id="{37218D42-EA8B-978C-0A4C-7DB175493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86000"/>
            <a:ext cx="8229600" cy="2286000"/>
          </a:xfrm>
        </p:spPr>
        <p:txBody>
          <a:bodyPr/>
          <a:lstStyle/>
          <a:p>
            <a:pPr algn="ctr" eaLnBrk="1" hangingPunct="1"/>
            <a:r>
              <a:rPr lang="en-US" altLang="en-US" sz="4800" b="1"/>
              <a:t>60% of all Confined Space Deaths are from Untrained Rescuers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879496BC-06CC-4480-99BF-EC7B9ACE7A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Water droplets">
            <a:extLst>
              <a:ext uri="{FF2B5EF4-FFF2-40B4-BE49-F238E27FC236}">
                <a16:creationId xmlns:a16="http://schemas.microsoft.com/office/drawing/2014/main" id="{EBEEAFFE-2114-7CB2-0885-B2B2E9AE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Safety Considerations</a:t>
            </a:r>
          </a:p>
        </p:txBody>
      </p:sp>
      <p:sp>
        <p:nvSpPr>
          <p:cNvPr id="150531" name="Rectangle 3" descr="Water droplets">
            <a:extLst>
              <a:ext uri="{FF2B5EF4-FFF2-40B4-BE49-F238E27FC236}">
                <a16:creationId xmlns:a16="http://schemas.microsoft.com/office/drawing/2014/main" id="{F5AC219F-1CBB-4CA2-9039-5C9E0F20E8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28448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Hazardous Atmosphere is # 1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Use caution when approaching entry point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Ask, what caused problem?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Is SCBA needed?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939B6689-49D4-4914-AB3A-1D0EEC03E0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MTRT.jpg">
            <a:extLst>
              <a:ext uri="{FF2B5EF4-FFF2-40B4-BE49-F238E27FC236}">
                <a16:creationId xmlns:a16="http://schemas.microsoft.com/office/drawing/2014/main" id="{36FEC325-A672-4057-8358-B3D5AE79F2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507" name="Picture 5" descr="11">
            <a:extLst>
              <a:ext uri="{FF2B5EF4-FFF2-40B4-BE49-F238E27FC236}">
                <a16:creationId xmlns:a16="http://schemas.microsoft.com/office/drawing/2014/main" id="{01DABF56-D83D-5587-9541-67AC2140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>
            <a:extLst>
              <a:ext uri="{FF2B5EF4-FFF2-40B4-BE49-F238E27FC236}">
                <a16:creationId xmlns:a16="http://schemas.microsoft.com/office/drawing/2014/main" id="{CDD7405C-1BB9-8C37-C635-5129EDE5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1045845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descr="Water droplets">
            <a:extLst>
              <a:ext uri="{FF2B5EF4-FFF2-40B4-BE49-F238E27FC236}">
                <a16:creationId xmlns:a16="http://schemas.microsoft.com/office/drawing/2014/main" id="{413AC65B-7F66-D105-02AB-D909B215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we trained for?</a:t>
            </a:r>
          </a:p>
        </p:txBody>
      </p:sp>
      <p:sp>
        <p:nvSpPr>
          <p:cNvPr id="64515" name="Rectangle 3" descr="Water droplets">
            <a:extLst>
              <a:ext uri="{FF2B5EF4-FFF2-40B4-BE49-F238E27FC236}">
                <a16:creationId xmlns:a16="http://schemas.microsoft.com/office/drawing/2014/main" id="{F8AF26F1-A8E2-F117-E2DD-A4935AAE8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2971800"/>
            <a:ext cx="2667000" cy="1219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Trench Rescue</a:t>
            </a:r>
          </a:p>
        </p:txBody>
      </p:sp>
      <p:pic>
        <p:nvPicPr>
          <p:cNvPr id="6" name="Picture 5" descr="NEMTRT.jpg">
            <a:extLst>
              <a:ext uri="{FF2B5EF4-FFF2-40B4-BE49-F238E27FC236}">
                <a16:creationId xmlns:a16="http://schemas.microsoft.com/office/drawing/2014/main" id="{4D43D5F1-80F1-47C0-8884-F6302A3912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4517" name="Picture 6" descr="https://lh3.googleusercontent.com/Cm7ohlIZvZ6tUe696VsW9VP_EntPvGAiHQ8DenBcCcbXXBXRBRLPye7KR6WdYoz-k3lxV65LNR77vs8Dhe5EyRP9eKLu9QVM-vL0njVcALSeXQz__dWqfdKCZhJPj_RBf82X34zjk0-C3L1_fMLQkzc3GM20pXF_CzQLsutpEEsekcnbTPMIUGQh9RsNrngiwf206qnkXveKzAGNV4h7Ymgq4EjUZnucjhK5s7SViivCCr44ppBHugqYr0Nb4gbZUYn5iDpB9syQ0MitLC7c1_3J8W7HwZB-A_Blo-zqjRWZYf8ENw5whqNWD8w2EQ60kVtiwzAJUzosXPMspWtGBHSNERm0Vf77clP9SsM86vsak8L-2jJDFZUNLXiaNMGtLDruDcnMBgkmj-Df4MEvwcsfxXgUd272CWJ2fgXFrDgFhIfDFexetkmAmoc7PAdnkqxkUN1cJ-Pi9pAWxq4eMgHIr9CDrMd5pCPA1FKUUnFEEBeWeFDL1tDICiF1eEo8McBmCArJ1fk8olSV5tfCfRatH4dq6AwW_rmQYNO0e1EsvGRFNgXFb8BuFRk6UIvoD5n8=w688-h917-no">
            <a:extLst>
              <a:ext uri="{FF2B5EF4-FFF2-40B4-BE49-F238E27FC236}">
                <a16:creationId xmlns:a16="http://schemas.microsoft.com/office/drawing/2014/main" id="{414A503E-B1D5-358F-43A2-A2A87FAA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943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descr="Water droplets">
            <a:extLst>
              <a:ext uri="{FF2B5EF4-FFF2-40B4-BE49-F238E27FC236}">
                <a16:creationId xmlns:a16="http://schemas.microsoft.com/office/drawing/2014/main" id="{04A0D746-9912-2E7B-D888-2ACCC9BF8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Ipswich, MA 11-19-13</a:t>
            </a:r>
          </a:p>
        </p:txBody>
      </p:sp>
      <p:sp>
        <p:nvSpPr>
          <p:cNvPr id="142339" name="Rectangle 3" descr="Water droplets">
            <a:extLst>
              <a:ext uri="{FF2B5EF4-FFF2-40B4-BE49-F238E27FC236}">
                <a16:creationId xmlns:a16="http://schemas.microsoft.com/office/drawing/2014/main" id="{2410BDEC-AEC4-59F1-8E33-29B3112CE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1200"/>
            <a:ext cx="8229600" cy="3048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Contractor installing new sewer line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Trench 50’L x 6.5’W x 10’D  No Protection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Trench collapsed victim buried chest high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IFD &amp; IPD started dig, then called ECTRT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3 Hours to shore and dig 5’ soil off victim</a:t>
            </a:r>
          </a:p>
          <a:p>
            <a:pPr eaLnBrk="1" hangingPunct="1"/>
            <a:endParaRPr lang="en-US" altLang="en-US">
              <a:solidFill>
                <a:srgbClr val="C00000"/>
              </a:solidFill>
            </a:endParaRP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ED5F18B6-F3F6-4ED9-82F0-96DEBD0421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descr="Water droplets">
            <a:extLst>
              <a:ext uri="{FF2B5EF4-FFF2-40B4-BE49-F238E27FC236}">
                <a16:creationId xmlns:a16="http://schemas.microsoft.com/office/drawing/2014/main" id="{ECC8724B-B52B-CB07-C3FE-AC59A5A4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makes a Trench?</a:t>
            </a:r>
          </a:p>
        </p:txBody>
      </p:sp>
      <p:sp>
        <p:nvSpPr>
          <p:cNvPr id="144387" name="Rectangle 3" descr="Water droplets">
            <a:extLst>
              <a:ext uri="{FF2B5EF4-FFF2-40B4-BE49-F238E27FC236}">
                <a16:creationId xmlns:a16="http://schemas.microsoft.com/office/drawing/2014/main" id="{958B217A-55F6-4991-8BA7-E52C7BD192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27225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Deeper then it is wide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Normally not more then 15 feet wide at the bottom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OSHA requires a depth greater then 4 feet be protected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44F380A4-7D33-4F26-A177-570E3ACA02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descr="Water droplets">
            <a:extLst>
              <a:ext uri="{FF2B5EF4-FFF2-40B4-BE49-F238E27FC236}">
                <a16:creationId xmlns:a16="http://schemas.microsoft.com/office/drawing/2014/main" id="{2BC75E16-A6A9-AB30-C5BF-E11A63FD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Safety at the Site</a:t>
            </a:r>
          </a:p>
        </p:txBody>
      </p:sp>
      <p:sp>
        <p:nvSpPr>
          <p:cNvPr id="68611" name="Rectangle 3" descr="Water droplets">
            <a:extLst>
              <a:ext uri="{FF2B5EF4-FFF2-40B4-BE49-F238E27FC236}">
                <a16:creationId xmlns:a16="http://schemas.microsoft.com/office/drawing/2014/main" id="{812DE554-CDAB-8EF0-65D1-CA58C20F4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3987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Position the apparatus no less than 250 feet from trench.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Always</a:t>
            </a:r>
            <a:r>
              <a:rPr lang="en-US" altLang="en-US">
                <a:solidFill>
                  <a:srgbClr val="C00000"/>
                </a:solidFill>
              </a:rPr>
              <a:t> approach the trench from the ends.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Shut down all machinery in the hot zone.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Stop all traffic within 500 feet of trench.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Secure a responsible person.</a:t>
            </a:r>
          </a:p>
          <a:p>
            <a:pPr eaLnBrk="1" hangingPunct="1"/>
            <a:endParaRPr lang="en-US" altLang="en-US">
              <a:solidFill>
                <a:srgbClr val="C00000"/>
              </a:solidFill>
            </a:endParaRP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20DC8740-A8CD-4645-A337-A2852AC365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descr="Water droplets">
            <a:extLst>
              <a:ext uri="{FF2B5EF4-FFF2-40B4-BE49-F238E27FC236}">
                <a16:creationId xmlns:a16="http://schemas.microsoft.com/office/drawing/2014/main" id="{B37516DD-4FB0-6402-381D-A4BC2C83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can you do?</a:t>
            </a:r>
          </a:p>
        </p:txBody>
      </p:sp>
      <p:sp>
        <p:nvSpPr>
          <p:cNvPr id="69635" name="Rectangle 3" descr="Water droplets">
            <a:extLst>
              <a:ext uri="{FF2B5EF4-FFF2-40B4-BE49-F238E27FC236}">
                <a16:creationId xmlns:a16="http://schemas.microsoft.com/office/drawing/2014/main" id="{37278963-9E86-7A54-62A2-96D662C2A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2686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If trench is unsecured stop all rescue efforts.</a:t>
            </a:r>
          </a:p>
          <a:p>
            <a:pPr lvl="1" eaLnBrk="1" hangingPunct="1"/>
            <a:r>
              <a:rPr lang="en-US" altLang="en-US"/>
              <a:t>Especially if machinery is involved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Place ground pad at end and get a ladder in the hole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Perform a non-entry rescue if possible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69652F95-5F4F-4B6C-AD70-3639E38C17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 descr="Water droplets">
            <a:extLst>
              <a:ext uri="{FF2B5EF4-FFF2-40B4-BE49-F238E27FC236}">
                <a16:creationId xmlns:a16="http://schemas.microsoft.com/office/drawing/2014/main" id="{5C8F2506-EA3A-7264-4F8F-217983AE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we trained for?</a:t>
            </a:r>
          </a:p>
        </p:txBody>
      </p:sp>
      <p:sp>
        <p:nvSpPr>
          <p:cNvPr id="70659" name="Rectangle 3" descr="Water droplets">
            <a:extLst>
              <a:ext uri="{FF2B5EF4-FFF2-40B4-BE49-F238E27FC236}">
                <a16:creationId xmlns:a16="http://schemas.microsoft.com/office/drawing/2014/main" id="{5B4E2F6D-08BB-FB7C-CF22-22CA2A14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600200"/>
            <a:ext cx="5562600" cy="6096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C00000"/>
                </a:solidFill>
              </a:rPr>
              <a:t>Structural Collapse Rescue</a:t>
            </a:r>
          </a:p>
        </p:txBody>
      </p:sp>
      <p:pic>
        <p:nvPicPr>
          <p:cNvPr id="70660" name="Picture 5" descr="Florida SCT 2011.JPG">
            <a:extLst>
              <a:ext uri="{FF2B5EF4-FFF2-40B4-BE49-F238E27FC236}">
                <a16:creationId xmlns:a16="http://schemas.microsoft.com/office/drawing/2014/main" id="{B66A0B58-C5C0-C2F2-D7EA-80B8A297A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1111" r="2499" b="24445"/>
          <a:stretch>
            <a:fillRect/>
          </a:stretch>
        </p:blipFill>
        <p:spPr bwMode="auto">
          <a:xfrm>
            <a:off x="1066800" y="2514600"/>
            <a:ext cx="73088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9021A1BE-B47E-468B-BC75-12072654B2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descr="Water droplets">
            <a:extLst>
              <a:ext uri="{FF2B5EF4-FFF2-40B4-BE49-F238E27FC236}">
                <a16:creationId xmlns:a16="http://schemas.microsoft.com/office/drawing/2014/main" id="{46365286-FEBB-1D88-B6DF-342F7159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Structural Shoring</a:t>
            </a:r>
          </a:p>
        </p:txBody>
      </p:sp>
      <p:sp>
        <p:nvSpPr>
          <p:cNvPr id="72707" name="Rectangle 3" descr="Water droplets">
            <a:extLst>
              <a:ext uri="{FF2B5EF4-FFF2-40B4-BE49-F238E27FC236}">
                <a16:creationId xmlns:a16="http://schemas.microsoft.com/office/drawing/2014/main" id="{1959AF7A-1055-0FF9-7A61-01C2842C9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600200"/>
            <a:ext cx="3200400" cy="584200"/>
          </a:xfrm>
        </p:spPr>
        <p:txBody>
          <a:bodyPr/>
          <a:lstStyle/>
          <a:p>
            <a:pPr eaLnBrk="1" hangingPunct="1"/>
            <a:r>
              <a:rPr lang="en-US" altLang="en-US"/>
              <a:t>Outside</a:t>
            </a:r>
          </a:p>
        </p:txBody>
      </p:sp>
      <p:pic>
        <p:nvPicPr>
          <p:cNvPr id="72708" name="Picture 3" descr="Raker Shore.jpg">
            <a:extLst>
              <a:ext uri="{FF2B5EF4-FFF2-40B4-BE49-F238E27FC236}">
                <a16:creationId xmlns:a16="http://schemas.microsoft.com/office/drawing/2014/main" id="{2613BE82-6B79-0B74-8BC5-2CFA0A7DD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0" t="35001" r="10744" b="18333"/>
          <a:stretch>
            <a:fillRect/>
          </a:stretch>
        </p:blipFill>
        <p:spPr bwMode="auto">
          <a:xfrm>
            <a:off x="533400" y="1905000"/>
            <a:ext cx="411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Flying raker.JPG">
            <a:extLst>
              <a:ext uri="{FF2B5EF4-FFF2-40B4-BE49-F238E27FC236}">
                <a16:creationId xmlns:a16="http://schemas.microsoft.com/office/drawing/2014/main" id="{6B2DCA04-FE18-1500-535F-1C742649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430" r="12143" b="10001"/>
          <a:stretch>
            <a:fillRect/>
          </a:stretch>
        </p:blipFill>
        <p:spPr bwMode="auto">
          <a:xfrm>
            <a:off x="5486400" y="2514600"/>
            <a:ext cx="27082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EMTRT.jpg">
            <a:extLst>
              <a:ext uri="{FF2B5EF4-FFF2-40B4-BE49-F238E27FC236}">
                <a16:creationId xmlns:a16="http://schemas.microsoft.com/office/drawing/2014/main" id="{B5EFA435-935D-4EF9-8FB8-6DDDC87F2D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descr="Water droplets">
            <a:extLst>
              <a:ext uri="{FF2B5EF4-FFF2-40B4-BE49-F238E27FC236}">
                <a16:creationId xmlns:a16="http://schemas.microsoft.com/office/drawing/2014/main" id="{81C3D495-4F52-ABCD-96B9-9C575778D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Structural Shoring</a:t>
            </a:r>
          </a:p>
        </p:txBody>
      </p:sp>
      <p:sp>
        <p:nvSpPr>
          <p:cNvPr id="73731" name="Rectangle 3" descr="Water droplets">
            <a:extLst>
              <a:ext uri="{FF2B5EF4-FFF2-40B4-BE49-F238E27FC236}">
                <a16:creationId xmlns:a16="http://schemas.microsoft.com/office/drawing/2014/main" id="{DB733300-CA30-584F-F0D9-38CA17971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600200"/>
            <a:ext cx="1752600" cy="584200"/>
          </a:xfrm>
        </p:spPr>
        <p:txBody>
          <a:bodyPr/>
          <a:lstStyle/>
          <a:p>
            <a:pPr eaLnBrk="1" hangingPunct="1"/>
            <a:r>
              <a:rPr lang="en-US" altLang="en-US"/>
              <a:t>Inside</a:t>
            </a:r>
          </a:p>
        </p:txBody>
      </p:sp>
      <p:pic>
        <p:nvPicPr>
          <p:cNvPr id="73732" name="Picture 4" descr="Laced Post Box.JPG">
            <a:extLst>
              <a:ext uri="{FF2B5EF4-FFF2-40B4-BE49-F238E27FC236}">
                <a16:creationId xmlns:a16="http://schemas.microsoft.com/office/drawing/2014/main" id="{966CABC2-835F-FFAA-0AFA-CEBC8B071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" r="17809"/>
          <a:stretch>
            <a:fillRect/>
          </a:stretch>
        </p:blipFill>
        <p:spPr bwMode="auto">
          <a:xfrm>
            <a:off x="685800" y="1554163"/>
            <a:ext cx="31242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2011 09 26 28 Ocala FL.jpg">
            <a:extLst>
              <a:ext uri="{FF2B5EF4-FFF2-40B4-BE49-F238E27FC236}">
                <a16:creationId xmlns:a16="http://schemas.microsoft.com/office/drawing/2014/main" id="{4476A863-85A1-B822-7511-848B0C53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7" b="25555"/>
          <a:stretch>
            <a:fillRect/>
          </a:stretch>
        </p:blipFill>
        <p:spPr bwMode="auto">
          <a:xfrm>
            <a:off x="4267200" y="2438400"/>
            <a:ext cx="39639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EMTRT.jpg">
            <a:extLst>
              <a:ext uri="{FF2B5EF4-FFF2-40B4-BE49-F238E27FC236}">
                <a16:creationId xmlns:a16="http://schemas.microsoft.com/office/drawing/2014/main" id="{0A0C524B-9C9E-4413-BD7D-36054A3B40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descr="Water droplets">
            <a:extLst>
              <a:ext uri="{FF2B5EF4-FFF2-40B4-BE49-F238E27FC236}">
                <a16:creationId xmlns:a16="http://schemas.microsoft.com/office/drawing/2014/main" id="{9309D41D-8629-6075-1E50-00BC5772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Breaching</a:t>
            </a:r>
          </a:p>
        </p:txBody>
      </p:sp>
      <p:pic>
        <p:nvPicPr>
          <p:cNvPr id="74755" name="Content Placeholder 8" descr="Tunnel breach.jpg">
            <a:extLst>
              <a:ext uri="{FF2B5EF4-FFF2-40B4-BE49-F238E27FC236}">
                <a16:creationId xmlns:a16="http://schemas.microsoft.com/office/drawing/2014/main" id="{6A113905-F679-283E-DE23-F17AB55C1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338" y="1600200"/>
            <a:ext cx="6029325" cy="4525963"/>
          </a:xfrm>
        </p:spPr>
      </p:pic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911BE412-4F01-4075-8EAC-1E59B82903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EB43D274-04C8-6168-2F5C-D85E32EC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Lifting Operations</a:t>
            </a:r>
          </a:p>
        </p:txBody>
      </p:sp>
      <p:pic>
        <p:nvPicPr>
          <p:cNvPr id="75779" name="Content Placeholder 3" descr="KIMG0202.JPG">
            <a:extLst>
              <a:ext uri="{FF2B5EF4-FFF2-40B4-BE49-F238E27FC236}">
                <a16:creationId xmlns:a16="http://schemas.microsoft.com/office/drawing/2014/main" id="{AAC31590-E13F-1B05-D7E0-3050DE0C8E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5DC8C7DC-DCCE-4138-8902-BE4A3F55BA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Content Placeholder 2">
            <a:extLst>
              <a:ext uri="{FF2B5EF4-FFF2-40B4-BE49-F238E27FC236}">
                <a16:creationId xmlns:a16="http://schemas.microsoft.com/office/drawing/2014/main" id="{0426F714-3868-73A4-BD62-AEE8301EFD1E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Exch.Document.DC">
                  <p:embed/>
                </p:oleObj>
              </mc:Choice>
              <mc:Fallback>
                <p:oleObj name="Acrobat Document" r:id="rId2" imgW="0" imgH="0" progId="AcroExch.Document.DC">
                  <p:embed/>
                  <p:pic>
                    <p:nvPicPr>
                      <p:cNvPr id="0" name="Content Placehold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0386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4">
            <a:extLst>
              <a:ext uri="{FF2B5EF4-FFF2-40B4-BE49-F238E27FC236}">
                <a16:creationId xmlns:a16="http://schemas.microsoft.com/office/drawing/2014/main" id="{C4E9307D-39F9-2F09-542D-06BD2A1727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" y="42863"/>
          <a:ext cx="8820150" cy="681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035040" imgH="4663299" progId="AcroExch.Document.DC">
                  <p:embed/>
                </p:oleObj>
              </mc:Choice>
              <mc:Fallback>
                <p:oleObj name="Acrobat Document" r:id="rId3" imgW="6035040" imgH="4663299" progId="AcroExch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42863"/>
                        <a:ext cx="8820150" cy="681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descr="Water droplets">
            <a:extLst>
              <a:ext uri="{FF2B5EF4-FFF2-40B4-BE49-F238E27FC236}">
                <a16:creationId xmlns:a16="http://schemas.microsoft.com/office/drawing/2014/main" id="{4F16D2D5-F391-4ABC-948E-5FF899A08C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What to do prior to Teams Arrival</a:t>
            </a:r>
          </a:p>
        </p:txBody>
      </p:sp>
      <p:sp>
        <p:nvSpPr>
          <p:cNvPr id="114691" name="Rectangle 3" descr="Water droplets">
            <a:extLst>
              <a:ext uri="{FF2B5EF4-FFF2-40B4-BE49-F238E27FC236}">
                <a16:creationId xmlns:a16="http://schemas.microsoft.com/office/drawing/2014/main" id="{BD13B4BD-6750-4130-A2C5-6D247E88D5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 rtlCol="0"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</a:rPr>
              <a:t>Gather information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How many victims?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Are they visible?  Condition?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Last seen?  Where?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 How long since incident?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Why is help needed? 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/>
              <a:t>i.e. – high angle, confined space, collapse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/>
              <a:t>Hazards?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Secure a witness/ Responsible person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33E4899B-5A60-4A96-9C98-DEE862CDA7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descr="Water droplets">
            <a:extLst>
              <a:ext uri="{FF2B5EF4-FFF2-40B4-BE49-F238E27FC236}">
                <a16:creationId xmlns:a16="http://schemas.microsoft.com/office/drawing/2014/main" id="{1FDAF1F6-BE46-883F-5C0A-79A6AEBC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can we provide</a:t>
            </a:r>
          </a:p>
        </p:txBody>
      </p:sp>
      <p:sp>
        <p:nvSpPr>
          <p:cNvPr id="77827" name="Rectangle 3" descr="Water droplets">
            <a:extLst>
              <a:ext uri="{FF2B5EF4-FFF2-40B4-BE49-F238E27FC236}">
                <a16:creationId xmlns:a16="http://schemas.microsoft.com/office/drawing/2014/main" id="{9494D1C6-6265-D9BA-273D-18ECB4641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733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Specially Trained Firefighters and Paramedics, Manpower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Specialized equipment necessary to safely and effective conduct a rescue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Risk management resource</a:t>
            </a:r>
          </a:p>
          <a:p>
            <a:pPr eaLnBrk="1" hangingPunct="1"/>
            <a:r>
              <a:rPr lang="en-US" altLang="en-US">
                <a:solidFill>
                  <a:srgbClr val="C00000"/>
                </a:solidFill>
              </a:rPr>
              <a:t>Liability management resource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64A326F9-5526-47E6-BEB7-4B0E78B120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D2F06-CD75-4405-3AD5-A111029C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6E8-2353-C1F2-251D-0EEE6086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Areas of a disaster</a:t>
            </a:r>
          </a:p>
          <a:p>
            <a:endParaRPr lang="en-US" dirty="0"/>
          </a:p>
          <a:p>
            <a:r>
              <a:rPr lang="en-US" dirty="0"/>
              <a:t>Missing persons</a:t>
            </a:r>
          </a:p>
        </p:txBody>
      </p:sp>
    </p:spTree>
    <p:extLst>
      <p:ext uri="{BB962C8B-B14F-4D97-AF65-F5344CB8AC3E}">
        <p14:creationId xmlns:p14="http://schemas.microsoft.com/office/powerpoint/2010/main" val="906657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 descr="Water droplets">
            <a:extLst>
              <a:ext uri="{FF2B5EF4-FFF2-40B4-BE49-F238E27FC236}">
                <a16:creationId xmlns:a16="http://schemas.microsoft.com/office/drawing/2014/main" id="{1DBC5633-7320-07B6-E88F-5F9DEB3D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Questions?</a:t>
            </a:r>
          </a:p>
        </p:txBody>
      </p:sp>
      <p:pic>
        <p:nvPicPr>
          <p:cNvPr id="3" name="Picture 2" descr="NEMTRT.jpg">
            <a:extLst>
              <a:ext uri="{FF2B5EF4-FFF2-40B4-BE49-F238E27FC236}">
                <a16:creationId xmlns:a16="http://schemas.microsoft.com/office/drawing/2014/main" id="{18C6F735-1E8B-422D-8F1A-3E2C383282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descr="Water droplets">
            <a:extLst>
              <a:ext uri="{FF2B5EF4-FFF2-40B4-BE49-F238E27FC236}">
                <a16:creationId xmlns:a16="http://schemas.microsoft.com/office/drawing/2014/main" id="{68EC726C-7997-215E-388F-1FFAEB2A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Who are we?</a:t>
            </a:r>
          </a:p>
        </p:txBody>
      </p:sp>
      <p:sp>
        <p:nvSpPr>
          <p:cNvPr id="24579" name="Rectangle 3" descr="Water droplets">
            <a:extLst>
              <a:ext uri="{FF2B5EF4-FFF2-40B4-BE49-F238E27FC236}">
                <a16:creationId xmlns:a16="http://schemas.microsoft.com/office/drawing/2014/main" id="{F870D19A-89DD-17DF-3365-E58FE07D5E0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562600" y="2286000"/>
            <a:ext cx="3429000" cy="2849563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Team made of firefighters.</a:t>
            </a:r>
          </a:p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Currently there are 52 members</a:t>
            </a:r>
          </a:p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All from NERAC area Departments</a:t>
            </a:r>
          </a:p>
        </p:txBody>
      </p:sp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5F10EEAC-3E79-489D-8690-452988BDDB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581" name="Picture 7" descr="https://lh3.googleusercontent.com/4PK9nVlGcewmhrFnvFFiNWoUw6fpd8a5uP-UPGRHRyqua0C1xeQeFN3SUCecZXZ6pRFyHk1jPBdUqdOitq4IZhKvWjGRDiFZBuWCA8QctBHq4AEWFpfwxZA2aakVds1M0IIfRIXcPXGSoy-UuNbH3ZMy6f84O5HSloPU9lFtOgWcs6H_ZgRTfSP2voRB3FEnVQC2D4p1EJuZ0DlZkoiE9Dx_YJd3010pBlNkRUif-7AGtlJL1av2BuueLFVFa7vP1pbXNr--W3B1jFPaskaODbNPA3_uhGHU2SqK9ag4JMhbLIXP_ISFDXeMFr8SZ2jLRIHQiw_-bF_tnAvVIR0VA-dymg0L8IA3o-e-7G8d3HuC8YwWh79zDrhlQiunJchQQ3SkSGA2gD0u0-AZOMLXsyESnBh69MqcaqJwqfG8YTGSqpFVnud8yvnzubbG-TtDnTO09-4if1Lz4bB8S99_j-SPKO8plFxFNOWloOjkt5f8n8oYhlcZMsq-WMP54nSuKZTbIcyvlbf85W53H8jj3EOkD9Ob2-AXBTAFTKRRaqqNIKi9SJHIjvuVnAWMZgERMIkt=w1223-h917-no">
            <a:extLst>
              <a:ext uri="{FF2B5EF4-FFF2-40B4-BE49-F238E27FC236}">
                <a16:creationId xmlns:a16="http://schemas.microsoft.com/office/drawing/2014/main" id="{695DC7F1-CAD9-9ADF-DBD7-7051A53B9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5029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descr="Water droplets">
            <a:extLst>
              <a:ext uri="{FF2B5EF4-FFF2-40B4-BE49-F238E27FC236}">
                <a16:creationId xmlns:a16="http://schemas.microsoft.com/office/drawing/2014/main" id="{4BF60489-B3FE-2B1F-8DB3-9BB94B0C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Where are we from?</a:t>
            </a:r>
          </a:p>
        </p:txBody>
      </p:sp>
      <p:sp>
        <p:nvSpPr>
          <p:cNvPr id="4099" name="Rectangle 3" descr="Water droplets">
            <a:extLst>
              <a:ext uri="{FF2B5EF4-FFF2-40B4-BE49-F238E27FC236}">
                <a16:creationId xmlns:a16="http://schemas.microsoft.com/office/drawing/2014/main" id="{C4ECC92C-9F27-412A-99E5-67A8AE7C913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b="1" dirty="0">
                <a:solidFill>
                  <a:srgbClr val="C00000"/>
                </a:solidFill>
              </a:rPr>
              <a:t>27 Fire Dept.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Amesbury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Andover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Bedford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Beverly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Chelmsford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Danvers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Gloucester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Hamilton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Haverhill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Ipswich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Lawrence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</a:rPr>
              <a:t>Lynn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C00000"/>
                </a:solidFill>
              </a:rPr>
              <a:t>Manchester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4100" name="Rectangle 4" descr="Water droplets">
            <a:extLst>
              <a:ext uri="{FF2B5EF4-FFF2-40B4-BE49-F238E27FC236}">
                <a16:creationId xmlns:a16="http://schemas.microsoft.com/office/drawing/2014/main" id="{B8CA195F-C370-4C0B-B155-CC784448C01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Marblehead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Melrose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Methuen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Middleton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Newburyport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North Andover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North Reading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Peabody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Reading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Saugus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Tewksbury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Wakefield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Wilmington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Winchester</a:t>
            </a:r>
          </a:p>
        </p:txBody>
      </p:sp>
      <p:pic>
        <p:nvPicPr>
          <p:cNvPr id="5" name="Picture 4" descr="NEMTRT.jpg">
            <a:extLst>
              <a:ext uri="{FF2B5EF4-FFF2-40B4-BE49-F238E27FC236}">
                <a16:creationId xmlns:a16="http://schemas.microsoft.com/office/drawing/2014/main" id="{A65DEB16-6F81-4FB1-81DA-F7F4B22989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0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descr="Water droplets">
            <a:extLst>
              <a:ext uri="{FF2B5EF4-FFF2-40B4-BE49-F238E27FC236}">
                <a16:creationId xmlns:a16="http://schemas.microsoft.com/office/drawing/2014/main" id="{973137F3-FA7B-23F6-F583-616EEF2231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What do we have for Equipment?</a:t>
            </a:r>
          </a:p>
        </p:txBody>
      </p:sp>
      <p:sp>
        <p:nvSpPr>
          <p:cNvPr id="8195" name="Rectangle 3" descr="Water droplets">
            <a:extLst>
              <a:ext uri="{FF2B5EF4-FFF2-40B4-BE49-F238E27FC236}">
                <a16:creationId xmlns:a16="http://schemas.microsoft.com/office/drawing/2014/main" id="{861A1C1B-4DD2-C38A-0440-28B472FD024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81000" y="1752600"/>
            <a:ext cx="8305800" cy="4267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Each Truck / Trailer is equipped to handle </a:t>
            </a:r>
          </a:p>
          <a:p>
            <a:pPr lvl="1" eaLnBrk="1" hangingPunct="1"/>
            <a:r>
              <a:rPr lang="en-US" altLang="en-US" dirty="0"/>
              <a:t>Rope, Confined Space, and Trench Rescues</a:t>
            </a:r>
          </a:p>
          <a:p>
            <a:pPr lvl="1" eaLnBrk="1" hangingPunct="1"/>
            <a:r>
              <a:rPr lang="en-US" altLang="en-US" dirty="0"/>
              <a:t>Squad 2 Truck has SCT Equipment</a:t>
            </a:r>
            <a:endParaRPr lang="en-US" altLang="en-US" dirty="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Where did the trucks (and trailers) come from?</a:t>
            </a:r>
          </a:p>
          <a:p>
            <a:pPr lvl="1" eaLnBrk="1" hangingPunct="1"/>
            <a:r>
              <a:rPr lang="en-US" altLang="en-US" dirty="0"/>
              <a:t>Box Truck- DCR surplus</a:t>
            </a:r>
          </a:p>
          <a:p>
            <a:pPr lvl="1" eaLnBrk="1" hangingPunct="1"/>
            <a:r>
              <a:rPr lang="en-US" altLang="en-US" dirty="0"/>
              <a:t>Rescue Truck – Burlington Fire</a:t>
            </a:r>
          </a:p>
          <a:p>
            <a:pPr lvl="1" eaLnBrk="1" hangingPunct="1"/>
            <a:r>
              <a:rPr lang="en-US" altLang="en-US" sz="2000" i="1" dirty="0"/>
              <a:t>Trucks – military surplus</a:t>
            </a:r>
          </a:p>
          <a:p>
            <a:pPr lvl="1" eaLnBrk="1" hangingPunct="1"/>
            <a:r>
              <a:rPr lang="en-US" altLang="en-US" sz="2000" i="1" dirty="0"/>
              <a:t>Trailers – existing trailers within communities</a:t>
            </a:r>
          </a:p>
        </p:txBody>
      </p:sp>
      <p:pic>
        <p:nvPicPr>
          <p:cNvPr id="4" name="Picture 3" descr="NEMTRT.jpg">
            <a:extLst>
              <a:ext uri="{FF2B5EF4-FFF2-40B4-BE49-F238E27FC236}">
                <a16:creationId xmlns:a16="http://schemas.microsoft.com/office/drawing/2014/main" id="{EE8ED282-BD60-4A82-9D3F-25DF1DD835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KIMG0255.JPG">
            <a:extLst>
              <a:ext uri="{FF2B5EF4-FFF2-40B4-BE49-F238E27FC236}">
                <a16:creationId xmlns:a16="http://schemas.microsoft.com/office/drawing/2014/main" id="{D85EE501-C662-9F09-6675-AA1268D0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34814"/>
          <a:stretch>
            <a:fillRect/>
          </a:stretch>
        </p:blipFill>
        <p:spPr bwMode="auto">
          <a:xfrm>
            <a:off x="838200" y="1676400"/>
            <a:ext cx="7532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5">
            <a:extLst>
              <a:ext uri="{FF2B5EF4-FFF2-40B4-BE49-F238E27FC236}">
                <a16:creationId xmlns:a16="http://schemas.microsoft.com/office/drawing/2014/main" id="{0597AF36-9DEF-78A7-BA0B-5A2F4F60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Vehicles</a:t>
            </a:r>
          </a:p>
        </p:txBody>
      </p:sp>
      <p:sp>
        <p:nvSpPr>
          <p:cNvPr id="31748" name="Content Placeholder 6">
            <a:extLst>
              <a:ext uri="{FF2B5EF4-FFF2-40B4-BE49-F238E27FC236}">
                <a16:creationId xmlns:a16="http://schemas.microsoft.com/office/drawing/2014/main" id="{4D64CD84-29CC-1374-2520-92322DD89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descr="Water droplets">
            <a:extLst>
              <a:ext uri="{FF2B5EF4-FFF2-40B4-BE49-F238E27FC236}">
                <a16:creationId xmlns:a16="http://schemas.microsoft.com/office/drawing/2014/main" id="{819467A4-141D-DAF6-2F0B-523ACB89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Where are the kept?</a:t>
            </a:r>
          </a:p>
        </p:txBody>
      </p:sp>
      <p:pic>
        <p:nvPicPr>
          <p:cNvPr id="33795" name="Picture 6" descr="maps_ma_essex">
            <a:extLst>
              <a:ext uri="{FF2B5EF4-FFF2-40B4-BE49-F238E27FC236}">
                <a16:creationId xmlns:a16="http://schemas.microsoft.com/office/drawing/2014/main" id="{E6D699A7-5213-E748-8AD6-D236FE42D7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1905000"/>
            <a:ext cx="5289550" cy="3429000"/>
          </a:xfrm>
          <a:noFill/>
        </p:spPr>
      </p:pic>
      <p:sp>
        <p:nvSpPr>
          <p:cNvPr id="16387" name="Rectangle 3" descr="Water droplets">
            <a:extLst>
              <a:ext uri="{FF2B5EF4-FFF2-40B4-BE49-F238E27FC236}">
                <a16:creationId xmlns:a16="http://schemas.microsoft.com/office/drawing/2014/main" id="{D51EEDD5-DC90-CEA8-E4B4-F1593A9BE66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04800" y="1676400"/>
            <a:ext cx="3200400" cy="3962400"/>
          </a:xfrm>
          <a:solidFill>
            <a:srgbClr val="FFFFFF">
              <a:alpha val="74901"/>
            </a:srgbClr>
          </a:solidFill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Squad 1 – </a:t>
            </a:r>
            <a:r>
              <a:rPr lang="en-US" altLang="en-US" sz="2800" dirty="0"/>
              <a:t>Ipswich </a:t>
            </a:r>
          </a:p>
          <a:p>
            <a:pPr eaLnBrk="1" hangingPunct="1"/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Squad 2Truck – </a:t>
            </a:r>
            <a:r>
              <a:rPr lang="en-US" altLang="en-US" sz="2800" dirty="0"/>
              <a:t>North Reading</a:t>
            </a:r>
          </a:p>
          <a:p>
            <a:pPr eaLnBrk="1" hangingPunct="1"/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Squad 3 Truck – </a:t>
            </a:r>
            <a:r>
              <a:rPr lang="en-US" altLang="en-US" sz="2800" dirty="0"/>
              <a:t>Peabody</a:t>
            </a:r>
          </a:p>
          <a:p>
            <a:pPr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1511" name="AutoShape 7">
            <a:extLst>
              <a:ext uri="{FF2B5EF4-FFF2-40B4-BE49-F238E27FC236}">
                <a16:creationId xmlns:a16="http://schemas.microsoft.com/office/drawing/2014/main" id="{B6EF7A7B-C136-4C01-9182-9D48DE810C77}"/>
              </a:ext>
            </a:extLst>
          </p:cNvPr>
          <p:cNvSpPr>
            <a:spLocks/>
          </p:cNvSpPr>
          <p:nvPr/>
        </p:nvSpPr>
        <p:spPr bwMode="auto">
          <a:xfrm>
            <a:off x="6781800" y="6096000"/>
            <a:ext cx="381000" cy="381000"/>
          </a:xfrm>
          <a:prstGeom prst="borderCallout1">
            <a:avLst>
              <a:gd name="adj1" fmla="val 70000"/>
              <a:gd name="adj2" fmla="val -20000"/>
              <a:gd name="adj3" fmla="val -618837"/>
              <a:gd name="adj4" fmla="val -3256"/>
            </a:avLst>
          </a:prstGeom>
          <a:solidFill>
            <a:srgbClr val="FFFF00"/>
          </a:solidFill>
          <a:ln w="31750">
            <a:solidFill>
              <a:schemeClr val="tx1"/>
            </a:solidFill>
            <a:miter lim="800000"/>
            <a:headEnd type="oval" w="med" len="med"/>
            <a:tailEnd type="diamond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sp>
        <p:nvSpPr>
          <p:cNvPr id="21512" name="AutoShape 8">
            <a:extLst>
              <a:ext uri="{FF2B5EF4-FFF2-40B4-BE49-F238E27FC236}">
                <a16:creationId xmlns:a16="http://schemas.microsoft.com/office/drawing/2014/main" id="{EBC91DD1-D50B-4D73-9A85-1CC6997937C3}"/>
              </a:ext>
            </a:extLst>
          </p:cNvPr>
          <p:cNvSpPr>
            <a:spLocks/>
          </p:cNvSpPr>
          <p:nvPr/>
        </p:nvSpPr>
        <p:spPr bwMode="auto">
          <a:xfrm>
            <a:off x="6172200" y="5943600"/>
            <a:ext cx="381000" cy="381000"/>
          </a:xfrm>
          <a:prstGeom prst="borderCallout1">
            <a:avLst>
              <a:gd name="adj1" fmla="val 70000"/>
              <a:gd name="adj2" fmla="val -20000"/>
              <a:gd name="adj3" fmla="val -410000"/>
              <a:gd name="adj4" fmla="val -20000"/>
            </a:avLst>
          </a:prstGeom>
          <a:solidFill>
            <a:srgbClr val="FFFF00"/>
          </a:solidFill>
          <a:ln w="31750">
            <a:solidFill>
              <a:schemeClr val="tx1"/>
            </a:solidFill>
            <a:miter lim="800000"/>
            <a:headEnd type="oval" w="med" len="med"/>
            <a:tailEnd type="diamond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sp>
        <p:nvSpPr>
          <p:cNvPr id="21513" name="AutoShape 9">
            <a:extLst>
              <a:ext uri="{FF2B5EF4-FFF2-40B4-BE49-F238E27FC236}">
                <a16:creationId xmlns:a16="http://schemas.microsoft.com/office/drawing/2014/main" id="{4194E1F9-3BD7-44DA-8439-FB337CA7A164}"/>
              </a:ext>
            </a:extLst>
          </p:cNvPr>
          <p:cNvSpPr>
            <a:spLocks/>
          </p:cNvSpPr>
          <p:nvPr/>
        </p:nvSpPr>
        <p:spPr bwMode="auto">
          <a:xfrm>
            <a:off x="5562600" y="6096000"/>
            <a:ext cx="381000" cy="381000"/>
          </a:xfrm>
          <a:prstGeom prst="borderCallout1">
            <a:avLst>
              <a:gd name="adj1" fmla="val 70000"/>
              <a:gd name="adj2" fmla="val -20000"/>
              <a:gd name="adj3" fmla="val -510000"/>
              <a:gd name="adj4" fmla="val -20000"/>
            </a:avLst>
          </a:prstGeom>
          <a:solidFill>
            <a:srgbClr val="FFFF00"/>
          </a:solidFill>
          <a:ln w="31750">
            <a:solidFill>
              <a:schemeClr val="tx1"/>
            </a:solidFill>
            <a:miter lim="800000"/>
            <a:headEnd type="oval" w="med" len="med"/>
            <a:tailEnd type="diamond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8" name="Picture 7" descr="NEMTRT.jpg">
            <a:extLst>
              <a:ext uri="{FF2B5EF4-FFF2-40B4-BE49-F238E27FC236}">
                <a16:creationId xmlns:a16="http://schemas.microsoft.com/office/drawing/2014/main" id="{ECF5B6E1-4417-4271-92F6-0EEEFAF663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10970"/>
            <a:ext cx="1142999" cy="1147029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21511" grpId="0" animBg="1"/>
      <p:bldP spid="21512" grpId="0" animBg="1"/>
      <p:bldP spid="215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6C76D9812D843B705D37763E1AD83" ma:contentTypeVersion="0" ma:contentTypeDescription="Create a new document." ma:contentTypeScope="" ma:versionID="c4acfed678f7be322efe5acf3d11ba1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46F975-D88F-494F-A851-FBBE86C626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4131621-095D-4132-95EA-E6C1AC69E1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2466</TotalTime>
  <Words>1061</Words>
  <Application>Microsoft Office PowerPoint</Application>
  <PresentationFormat>On-screen Show (4:3)</PresentationFormat>
  <Paragraphs>498</Paragraphs>
  <Slides>43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Constantia</vt:lpstr>
      <vt:lpstr>Calibri</vt:lpstr>
      <vt:lpstr>Times New Roman</vt:lpstr>
      <vt:lpstr>Office Theme</vt:lpstr>
      <vt:lpstr>Adobe Acrobat Document</vt:lpstr>
      <vt:lpstr>Northeast Massachusetts Technical Rescue Team</vt:lpstr>
      <vt:lpstr>PowerPoint Presentation</vt:lpstr>
      <vt:lpstr>PowerPoint Presentation</vt:lpstr>
      <vt:lpstr>PowerPoint Presentation</vt:lpstr>
      <vt:lpstr>Who are we?</vt:lpstr>
      <vt:lpstr>Where are we from?</vt:lpstr>
      <vt:lpstr>What do we have for Equipment?</vt:lpstr>
      <vt:lpstr>Vehicles</vt:lpstr>
      <vt:lpstr>Where are the kept?</vt:lpstr>
      <vt:lpstr>Why are they kept there?</vt:lpstr>
      <vt:lpstr>Squad 1</vt:lpstr>
      <vt:lpstr>Squad 2</vt:lpstr>
      <vt:lpstr>Squad 3</vt:lpstr>
      <vt:lpstr>PowerPoint Presentation</vt:lpstr>
      <vt:lpstr>Where do we fit into your incident?</vt:lpstr>
      <vt:lpstr>PowerPoint Presentation</vt:lpstr>
      <vt:lpstr>How Are We Activated?</vt:lpstr>
      <vt:lpstr>Our Response</vt:lpstr>
      <vt:lpstr>What are we trained for?</vt:lpstr>
      <vt:lpstr>2 types of rope rescue incidents</vt:lpstr>
      <vt:lpstr>High-angle Rope Rescue</vt:lpstr>
      <vt:lpstr>PowerPoint Presentation</vt:lpstr>
      <vt:lpstr>PowerPoint Presentation</vt:lpstr>
      <vt:lpstr>Low-angle Rope Rescue</vt:lpstr>
      <vt:lpstr>What are we trained for?</vt:lpstr>
      <vt:lpstr>OSHA 29 CFR 1910.146</vt:lpstr>
      <vt:lpstr>“Rescue Service”</vt:lpstr>
      <vt:lpstr>FACT</vt:lpstr>
      <vt:lpstr>Safety Considerations</vt:lpstr>
      <vt:lpstr>What are we trained for?</vt:lpstr>
      <vt:lpstr>Ipswich, MA 11-19-13</vt:lpstr>
      <vt:lpstr>What makes a Trench?</vt:lpstr>
      <vt:lpstr>Safety at the Site</vt:lpstr>
      <vt:lpstr>What can you do?</vt:lpstr>
      <vt:lpstr>What are we trained for?</vt:lpstr>
      <vt:lpstr>Structural Shoring</vt:lpstr>
      <vt:lpstr>Structural Shoring</vt:lpstr>
      <vt:lpstr>Breaching</vt:lpstr>
      <vt:lpstr>Lifting Operations</vt:lpstr>
      <vt:lpstr>What to do prior to Teams Arrival</vt:lpstr>
      <vt:lpstr>What can we provide</vt:lpstr>
      <vt:lpstr>Wide Area Search</vt:lpstr>
      <vt:lpstr>Questions?</vt:lpstr>
    </vt:vector>
  </TitlesOfParts>
  <Company>Town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Nelson</dc:creator>
  <cp:lastModifiedBy>Nelson, Richard</cp:lastModifiedBy>
  <cp:revision>180</cp:revision>
  <dcterms:created xsi:type="dcterms:W3CDTF">2010-02-26T15:37:49Z</dcterms:created>
  <dcterms:modified xsi:type="dcterms:W3CDTF">2025-12-09T21:59:40Z</dcterms:modified>
</cp:coreProperties>
</file>